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28605"/>
            <a:ext cx="9144000" cy="3171846"/>
          </a:xfrm>
        </p:spPr>
        <p:txBody>
          <a:bodyPr>
            <a:normAutofit fontScale="90000"/>
          </a:bodyPr>
          <a:lstStyle/>
          <a:p>
            <a:r>
              <a:rPr lang="sah-RU" dirty="0" smtClean="0">
                <a:solidFill>
                  <a:srgbClr val="C00000"/>
                </a:solidFill>
              </a:rPr>
              <a:t>Федеральный закон от 24.06.1999 г. №120-ФЗ “Об основах системы профилактики безнадзорности и правонарушений несовершеннолетних”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3886200"/>
            <a:ext cx="6929486" cy="1752600"/>
          </a:xfrm>
        </p:spPr>
        <p:txBody>
          <a:bodyPr/>
          <a:lstStyle/>
          <a:p>
            <a:r>
              <a:rPr lang="sah-RU" dirty="0" smtClean="0">
                <a:solidFill>
                  <a:srgbClr val="002060"/>
                </a:solidFill>
              </a:rPr>
              <a:t>Андреев Роберт Николаевич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З</a:t>
            </a:r>
            <a:r>
              <a:rPr lang="sah-RU" dirty="0" smtClean="0">
                <a:solidFill>
                  <a:srgbClr val="002060"/>
                </a:solidFill>
              </a:rPr>
              <a:t>аместитель директора по УМР</a:t>
            </a:r>
          </a:p>
          <a:p>
            <a:r>
              <a:rPr lang="sah-RU" dirty="0" smtClean="0">
                <a:solidFill>
                  <a:srgbClr val="002060"/>
                </a:solidFill>
              </a:rPr>
              <a:t>ГБУ ДО РС(Я) “РЦ ПМСС”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</a:t>
            </a:r>
            <a:r>
              <a:rPr lang="sah-RU" dirty="0" smtClean="0">
                <a:solidFill>
                  <a:srgbClr val="002060"/>
                </a:solidFill>
              </a:rPr>
              <a:t>бщее количество обучающихся в ОО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О</a:t>
            </a:r>
            <a:r>
              <a:rPr lang="sah-RU" dirty="0" smtClean="0">
                <a:solidFill>
                  <a:srgbClr val="002060"/>
                </a:solidFill>
              </a:rPr>
              <a:t>хват обучающихся дополнительным образованием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sah-RU" dirty="0" smtClean="0">
                <a:solidFill>
                  <a:srgbClr val="002060"/>
                </a:solidFill>
              </a:rPr>
              <a:t>нформация органов внутренних дел о преступлениях и правонарушениях несовершеннолетних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sah-RU" dirty="0" smtClean="0">
                <a:solidFill>
                  <a:srgbClr val="002060"/>
                </a:solidFill>
              </a:rPr>
              <a:t>нформация учреждений здравоохранения, соцзащиты о детях и семьях, находящихся в социально опасном положении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Б</a:t>
            </a:r>
            <a:r>
              <a:rPr lang="sah-RU" dirty="0" smtClean="0">
                <a:solidFill>
                  <a:srgbClr val="002060"/>
                </a:solidFill>
              </a:rPr>
              <a:t>анк данных детей с ОВЗ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Б</a:t>
            </a:r>
            <a:r>
              <a:rPr lang="sah-RU" dirty="0" smtClean="0">
                <a:solidFill>
                  <a:srgbClr val="002060"/>
                </a:solidFill>
              </a:rPr>
              <a:t>анк данных обучающихся, находящихся в социально опасном положении, тяжелой жизненной ситуации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68808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М</a:t>
            </a:r>
            <a:r>
              <a:rPr lang="sah-RU" dirty="0" smtClean="0">
                <a:solidFill>
                  <a:srgbClr val="002060"/>
                </a:solidFill>
              </a:rPr>
              <a:t>етодическое обеспечение профилактики безнадзорности и правонарушений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М</a:t>
            </a:r>
            <a:r>
              <a:rPr lang="sah-RU" dirty="0" smtClean="0">
                <a:solidFill>
                  <a:srgbClr val="002060"/>
                </a:solidFill>
              </a:rPr>
              <a:t>етодические рекомендации, сборники, статьи, материалы НПК, семинаров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Р</a:t>
            </a:r>
            <a:r>
              <a:rPr lang="sah-RU" dirty="0" smtClean="0">
                <a:solidFill>
                  <a:srgbClr val="002060"/>
                </a:solidFill>
              </a:rPr>
              <a:t>азработки внеклассных мероприятий, сценарии уроков, классных часов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Р</a:t>
            </a:r>
            <a:r>
              <a:rPr lang="sah-RU" dirty="0" smtClean="0">
                <a:solidFill>
                  <a:srgbClr val="002060"/>
                </a:solidFill>
              </a:rPr>
              <a:t>азработка и внедрение в практику работы ОО программ и методик, направленных на формирование законопослушного поведения несовершеннолетних</a:t>
            </a:r>
          </a:p>
          <a:p>
            <a:r>
              <a:rPr lang="sah-RU" dirty="0" smtClean="0">
                <a:solidFill>
                  <a:srgbClr val="002060"/>
                </a:solidFill>
              </a:rPr>
              <a:t>Публикации, отражающие опыт работы по профилактике безнадзорности и правонарушений несовершеннолетних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68874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О</a:t>
            </a:r>
            <a:r>
              <a:rPr lang="sah-RU" dirty="0" smtClean="0">
                <a:solidFill>
                  <a:srgbClr val="002060"/>
                </a:solidFill>
              </a:rPr>
              <a:t>существление внутреннего контроля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Н</a:t>
            </a:r>
            <a:r>
              <a:rPr lang="sah-RU" dirty="0" smtClean="0">
                <a:solidFill>
                  <a:srgbClr val="002060"/>
                </a:solidFill>
              </a:rPr>
              <a:t>ормативно-правовое обеспечение реализации закона 120-ФЗ (ст.9,10,14) – наличие приказа о внутреннем контроле по исполнению 120-ФЗ, положения, плана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К</a:t>
            </a:r>
            <a:r>
              <a:rPr lang="sah-RU" dirty="0" smtClean="0">
                <a:solidFill>
                  <a:srgbClr val="002060"/>
                </a:solidFill>
              </a:rPr>
              <a:t>адровое обеспечение (закрепление полномочий)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sah-RU" dirty="0" smtClean="0">
                <a:solidFill>
                  <a:srgbClr val="002060"/>
                </a:solidFill>
              </a:rPr>
              <a:t>сполнение плана (результаты контроля)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В</a:t>
            </a:r>
            <a:r>
              <a:rPr lang="sah-RU" dirty="0" smtClean="0">
                <a:solidFill>
                  <a:srgbClr val="002060"/>
                </a:solidFill>
              </a:rPr>
              <a:t>ыявленные нарушения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</a:t>
            </a:r>
            <a:r>
              <a:rPr lang="sah-RU" dirty="0" smtClean="0">
                <a:solidFill>
                  <a:srgbClr val="002060"/>
                </a:solidFill>
              </a:rPr>
              <a:t>ринятые меры (дополнительные меры организационного характера, меры дисциплинарного взыскания)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</a:t>
            </a:r>
            <a:r>
              <a:rPr lang="sah-RU" dirty="0" smtClean="0">
                <a:solidFill>
                  <a:srgbClr val="002060"/>
                </a:solidFill>
              </a:rPr>
              <a:t>сихолого-педагогическое и медико-социальное сопровождение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</a:t>
            </a:r>
            <a:r>
              <a:rPr lang="sah-RU" dirty="0" smtClean="0">
                <a:solidFill>
                  <a:srgbClr val="002060"/>
                </a:solidFill>
              </a:rPr>
              <a:t>ротоколы заседаний психолого-медико-педагогического консилиума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</a:t>
            </a:r>
            <a:r>
              <a:rPr lang="sah-RU" dirty="0" smtClean="0">
                <a:solidFill>
                  <a:srgbClr val="002060"/>
                </a:solidFill>
              </a:rPr>
              <a:t>иагностические материалы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</a:t>
            </a:r>
            <a:r>
              <a:rPr lang="sah-RU" dirty="0" smtClean="0">
                <a:solidFill>
                  <a:srgbClr val="002060"/>
                </a:solidFill>
              </a:rPr>
              <a:t>ела на обучающихся, нуждающихся ППМС-помощи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sah-RU" dirty="0" smtClean="0">
                <a:solidFill>
                  <a:srgbClr val="002060"/>
                </a:solidFill>
              </a:rPr>
              <a:t>ндивидуальные образовательные маршруты (рекомендации специалистов, посещение занятий допобразования)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О</a:t>
            </a:r>
            <a:r>
              <a:rPr lang="sah-RU" dirty="0" smtClean="0">
                <a:solidFill>
                  <a:srgbClr val="002060"/>
                </a:solidFill>
              </a:rPr>
              <a:t>рганизация телефонов доверия, экстренных служб помощи детям и подросткам, социально-психологических служб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В</a:t>
            </a:r>
            <a:r>
              <a:rPr lang="sah-RU" dirty="0" smtClean="0">
                <a:solidFill>
                  <a:srgbClr val="002060"/>
                </a:solidFill>
              </a:rPr>
              <a:t>ключение в план по профилактике организацию информационных мероприятий по ознакомлению обучающихся со службами телефонов доверия, экстренных служб помощи, социально-психологических служб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</a:t>
            </a:r>
            <a:r>
              <a:rPr lang="sah-RU" dirty="0" smtClean="0">
                <a:solidFill>
                  <a:srgbClr val="002060"/>
                </a:solidFill>
              </a:rPr>
              <a:t>роведение опросов, анкетирования обучающихся и родителей (законных представителей) по основам правовых знаний, законопослушного поведения, правовой культуры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b="1" dirty="0" smtClean="0">
                <a:solidFill>
                  <a:srgbClr val="002060"/>
                </a:solidFill>
              </a:rPr>
              <a:t>Федеральный </a:t>
            </a:r>
            <a:r>
              <a:rPr lang="ru-RU" b="1" dirty="0" smtClean="0">
                <a:solidFill>
                  <a:srgbClr val="002060"/>
                </a:solidFill>
              </a:rPr>
              <a:t>закон от 24.06.1999 N 120-ФЗ (ред. от 27.06.2018) "Об основах системы профилактики безнадзорности и правонарушений несовершеннолетних"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</a:t>
            </a:r>
            <a:r>
              <a:rPr lang="sah-RU" dirty="0" smtClean="0">
                <a:solidFill>
                  <a:srgbClr val="002060"/>
                </a:solidFill>
              </a:rPr>
              <a:t>оздание раздела/страницы на сайте ОО, публикации в СМИ, размещение информационных стендов, посвященных аспектам гражданско-правовой культуры и поведения обучающихся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О</a:t>
            </a:r>
            <a:r>
              <a:rPr lang="sah-RU" dirty="0" smtClean="0">
                <a:solidFill>
                  <a:srgbClr val="002060"/>
                </a:solidFill>
              </a:rPr>
              <a:t>беспечение проведения мероприятий по раннему выявлению незаконного потребления наркотических средств и психотропных веществ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</a:t>
            </a:r>
            <a:r>
              <a:rPr lang="sah-RU" dirty="0" smtClean="0">
                <a:solidFill>
                  <a:srgbClr val="002060"/>
                </a:solidFill>
              </a:rPr>
              <a:t>еятельность общественного поста формирования ЗОЖ ОО (положение, приказ о составе, план, профилактический учет)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sah-RU" dirty="0" smtClean="0">
                <a:solidFill>
                  <a:srgbClr val="002060"/>
                </a:solidFill>
              </a:rPr>
              <a:t>нформирование органов профилактики, МОН РС(Я), Прокуратуры РС(Я), МВД России по РС(Я) о выявленных нарушениях или о нарушениях прав несовершеннолетних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214446"/>
          </a:xfrm>
        </p:spPr>
        <p:txBody>
          <a:bodyPr>
            <a:normAutofit/>
          </a:bodyPr>
          <a:lstStyle/>
          <a:p>
            <a:r>
              <a:rPr lang="sah-RU" sz="2800" dirty="0" smtClean="0">
                <a:solidFill>
                  <a:srgbClr val="FF0000"/>
                </a:solidFill>
              </a:rPr>
              <a:t>ГБУ ДО РС(Я) “Республиканский центр психолого-медико-социального сопровождения”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143536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А</a:t>
            </a:r>
            <a:r>
              <a:rPr lang="sah-RU" dirty="0" smtClean="0">
                <a:solidFill>
                  <a:srgbClr val="002060"/>
                </a:solidFill>
              </a:rPr>
              <a:t>дреса: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У</a:t>
            </a:r>
            <a:r>
              <a:rPr lang="sah-RU" dirty="0" smtClean="0">
                <a:solidFill>
                  <a:srgbClr val="FF0000"/>
                </a:solidFill>
              </a:rPr>
              <a:t>л. Ломоносова 35 корпус 5 </a:t>
            </a:r>
          </a:p>
          <a:p>
            <a:r>
              <a:rPr lang="sah-RU" dirty="0" smtClean="0">
                <a:solidFill>
                  <a:srgbClr val="002060"/>
                </a:solidFill>
              </a:rPr>
              <a:t>Администрация, Отдел ранней помощи, отдел профилактики аддиктивного поведения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sah-RU" dirty="0" smtClean="0">
                <a:solidFill>
                  <a:srgbClr val="FF0000"/>
                </a:solidFill>
              </a:rPr>
              <a:t>ел. 507-110 (приемная), 507-111 (дир.)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sah-RU" dirty="0" smtClean="0">
                <a:solidFill>
                  <a:srgbClr val="FF0000"/>
                </a:solidFill>
              </a:rPr>
              <a:t>Вилюйский тракт 3 км, дом №47</a:t>
            </a:r>
          </a:p>
          <a:p>
            <a:r>
              <a:rPr lang="sah-RU" dirty="0" smtClean="0">
                <a:solidFill>
                  <a:srgbClr val="002060"/>
                </a:solidFill>
              </a:rPr>
              <a:t>Центральная ПМПК, Служба практической психологии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sah-RU" dirty="0" smtClean="0">
                <a:solidFill>
                  <a:srgbClr val="FF0000"/>
                </a:solidFill>
              </a:rPr>
              <a:t>ел. 40-35-17 (специалисты)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 fontScale="70000" lnSpcReduction="20000"/>
          </a:bodyPr>
          <a:lstStyle/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Статья 2. Основные задачи и принципы деятельности по профилактике безнадзорности и правонарушений несовершеннолетних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1. Основными задачами деятельности по профилактике безнадзорности и правонарушений несовершеннолетних являются: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</a:rPr>
              <a:t>предупреждение безнадзорности, беспризорности, правонарушений и антиобщественных действий несовершеннолетних, выявление и устранение причин и условий, способствующих этому;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</a:rPr>
              <a:t>обеспечение защиты прав и законных интересов несовершеннолетних;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</a:rPr>
              <a:t>социально-педагогическая реабилитация несовершеннолетних, находящихся в социально опасном положении;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</a:rPr>
              <a:t>выявление и пресечение случаев вовлечения несовершеннолетних в совершение преступлений, других противоправных и (или) антиобщественных действий, а также случаев склонения их к суицидальным действиям.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Статья 5. Категории лиц, в отношении которых проводится индивидуальная </a:t>
            </a:r>
            <a:r>
              <a:rPr lang="ru-RU" dirty="0" smtClean="0">
                <a:solidFill>
                  <a:srgbClr val="002060"/>
                </a:solidFill>
              </a:rPr>
              <a:t>профилактическая </a:t>
            </a:r>
            <a:r>
              <a:rPr lang="ru-RU" dirty="0" smtClean="0">
                <a:solidFill>
                  <a:srgbClr val="002060"/>
                </a:solidFill>
              </a:rPr>
              <a:t>работа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4</a:t>
            </a:r>
            <a:r>
              <a:rPr lang="ru-RU" dirty="0" smtClean="0">
                <a:solidFill>
                  <a:srgbClr val="002060"/>
                </a:solidFill>
              </a:rPr>
              <a:t>) употребляющих наркотические средства или психотропные вещества без назначения врача либо употребляющих одурманивающие вещества, алкогольную и спиртосодержащую продукцию;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5) совершивших правонарушение, повлекшее применение мер административной ответственности;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6) совершивших правонарушение до достижения возраста, с которого наступает административная ответственность;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Статья 6. Основания проведения индивидуальной профилактической </a:t>
            </a:r>
            <a:r>
              <a:rPr lang="ru-RU" dirty="0" smtClean="0">
                <a:solidFill>
                  <a:srgbClr val="002060"/>
                </a:solidFill>
              </a:rPr>
              <a:t>работы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5. Заключение</a:t>
            </a:r>
            <a:r>
              <a:rPr lang="ru-RU" dirty="0" smtClean="0">
                <a:solidFill>
                  <a:srgbClr val="002060"/>
                </a:solidFill>
              </a:rPr>
              <a:t>, утвержденное руководителем органа или учреждения системы профилактики безнадзорности и правонарушений несовершеннолетних, по результатам проведенной проверки жалоб, заявлений или других сообщений.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Статья 7. Сроки проведения индивидуальной профилактической работы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</a:rPr>
              <a:t>Индивидуальная профилактическая работа в отношении несовершеннолетних, их родителей или иных законных представителей проводится в сроки, необходимые для оказания социальной и иной помощи несовершеннолетним, или до устранения причин и условий, способствовавших безнадзорности, беспризорности, правонарушениям или антиобщественным действиям несовершеннолетних, или достижения ими возраста восемнадцати лет, или наступления других обстоятельств, предусмотренных законодательством Российской Федерации.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715436" cy="6357982"/>
          </a:xfrm>
        </p:spPr>
        <p:txBody>
          <a:bodyPr>
            <a:normAutofit fontScale="47500" lnSpcReduction="20000"/>
          </a:bodyPr>
          <a:lstStyle/>
          <a:p>
            <a:pPr fontAlgn="base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Статья 14. Органы, осуществляющие управление в сфере образования, и организации, осуществляющие образовательную деятельность</a:t>
            </a:r>
          </a:p>
          <a:p>
            <a:pPr fontAlgn="base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1. Органы, осуществляющие управление в сфере образования, в пределах своей компетенции:</a:t>
            </a:r>
          </a:p>
          <a:p>
            <a:pPr fontAlgn="base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1) контролируют соблюдение законодательства Российской Федерации и законодательства субъектов Российской Федерации в области образования несовершеннолетних;</a:t>
            </a:r>
          </a:p>
          <a:p>
            <a:pPr fontAlgn="base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2) осуществляют меры по развитию сети специальных учебно-воспитательных учреждений открытого и закрытого типа, организаций для детей-сирот и детей, оставшихся без попечения родителей, а также образовательных организаций, оказывающих педагогическую и иную помощь несовершеннолетним с ограниченными возможностями здоровья и (или) девиантным поведением;</a:t>
            </a:r>
          </a:p>
          <a:p>
            <a:pPr fontAlgn="base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3) участвуют в организации летнего отдыха, досуга и занятости несовершеннолетних;</a:t>
            </a:r>
          </a:p>
          <a:p>
            <a:pPr fontAlgn="base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4) ведут учет несовершеннолетних, не посещающих или систематически пропускающих по неуважительным причинам занятия в образовательных организациях;</a:t>
            </a:r>
          </a:p>
          <a:p>
            <a:pPr fontAlgn="base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5) разрабатывают и внедряют в практику работы образовательных организаций программы и методики, направленные на формирование законопослушного поведения несовершеннолетних;</a:t>
            </a:r>
          </a:p>
          <a:p>
            <a:pPr fontAlgn="base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6) утратил силу с 1 сентября 2013 года. - Федеральный закон от 02.07.2013 N 185-ФЗ;</a:t>
            </a:r>
          </a:p>
          <a:p>
            <a:pPr fontAlgn="base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7) обеспечивают проведение мероприятий по раннему выявлению незаконного потребления наркотических средств и психотропных веществ обучающимися в общеобразовательных организациях и профессиональных образовательных организациях, а также образовательных организациях высшего образования.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86544"/>
          </a:xfrm>
        </p:spPr>
        <p:txBody>
          <a:bodyPr>
            <a:normAutofit fontScale="70000" lnSpcReduction="20000"/>
          </a:bodyPr>
          <a:lstStyle/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2. Организации, осуществляющие образовательную деятельность: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1) оказывают социально-психологическую и педагогическую помощь несовершеннолетним с ограниченными возможностями здоровья и (или) отклонениями в поведении либо несовершеннолетним, имеющим проблемы в обучении;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2) выявляют несовершеннолетних, находящихся в социально опасном положении, а также не посещающих или систематически пропускающих по неуважительным причинам занятия в образовательных организациях, принимают меры по их воспитанию и получению ими общего образования;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3) выявляют семьи, находящиеся в социально опасном положении, и оказывают им помощь в обучении и воспитании детей;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4) обеспечивают организацию в образовательных организациях общедоступных спортивных секций, технических и иных кружков, клубов и привлечение к участию в них несовершеннолетних;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5) осуществляют меры по реализации программ и методик, направленных на формирование законопослушного поведения несовершеннолетних.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6880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</a:t>
            </a:r>
            <a:r>
              <a:rPr lang="sah-RU" dirty="0" smtClean="0">
                <a:solidFill>
                  <a:srgbClr val="002060"/>
                </a:solidFill>
              </a:rPr>
              <a:t>татистическая информация по профилактике безнадзорности и правонарушений несовершеннолетних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1061</Words>
  <PresentationFormat>Экран (4:3)</PresentationFormat>
  <Paragraphs>73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Федеральный закон от 24.06.1999 г. №120-ФЗ “Об основах системы профилактики безнадзорности и правонарушений несовершеннолетних”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Статистическая информация по профилактике безнадзорности и правонарушений несовершеннолетних</vt:lpstr>
      <vt:lpstr>Слайд 10</vt:lpstr>
      <vt:lpstr>Методическое обеспечение профилактики безнадзорности и правонарушений</vt:lpstr>
      <vt:lpstr>Слайд 12</vt:lpstr>
      <vt:lpstr>Осуществление внутреннего контроля</vt:lpstr>
      <vt:lpstr>Слайд 14</vt:lpstr>
      <vt:lpstr>Психолого-педагогическое и медико-социальное сопровождение</vt:lpstr>
      <vt:lpstr>Слайд 16</vt:lpstr>
      <vt:lpstr>Организация телефонов доверия, экстренных служб помощи детям и подросткам, социально-психологических служб</vt:lpstr>
      <vt:lpstr>Слайд 18</vt:lpstr>
      <vt:lpstr>Слайд 19</vt:lpstr>
      <vt:lpstr>Слайд 20</vt:lpstr>
      <vt:lpstr>Слайд 21</vt:lpstr>
      <vt:lpstr>Слайд 22</vt:lpstr>
      <vt:lpstr>ГБУ ДО РС(Я) “Республиканский центр психолого-медико-социального сопровождения”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закон от 24.06.1999 г. №120-ФЗ “Об основах системы профилактики безнадзорности и правонарушений несовершеннолетних”</dc:title>
  <dc:creator>1</dc:creator>
  <cp:lastModifiedBy>Зам</cp:lastModifiedBy>
  <cp:revision>12</cp:revision>
  <dcterms:created xsi:type="dcterms:W3CDTF">2017-09-20T08:22:44Z</dcterms:created>
  <dcterms:modified xsi:type="dcterms:W3CDTF">2018-11-21T02:19:24Z</dcterms:modified>
</cp:coreProperties>
</file>